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30" r:id="rId3"/>
    <p:sldId id="303" r:id="rId4"/>
    <p:sldId id="329" r:id="rId5"/>
    <p:sldId id="301" r:id="rId6"/>
    <p:sldId id="314" r:id="rId7"/>
    <p:sldId id="331" r:id="rId8"/>
    <p:sldId id="332" r:id="rId9"/>
    <p:sldId id="319" r:id="rId10"/>
    <p:sldId id="333" r:id="rId11"/>
    <p:sldId id="334" r:id="rId12"/>
    <p:sldId id="335" r:id="rId1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964" autoAdjust="0"/>
  </p:normalViewPr>
  <p:slideViewPr>
    <p:cSldViewPr snapToGrid="0">
      <p:cViewPr varScale="1">
        <p:scale>
          <a:sx n="65" d="100"/>
          <a:sy n="65" d="100"/>
        </p:scale>
        <p:origin x="936" y="72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7/4/2021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Just to introduce</a:t>
            </a:r>
            <a:r>
              <a:rPr lang="en-GB" baseline="0" dirty="0"/>
              <a:t> brute force attacks and why doing it manually is not a good way of doing this and students should pick up on this.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99656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0:38 t</a:t>
            </a:r>
            <a:r>
              <a:rPr lang="en-GB" baseline="0" dirty="0"/>
              <a:t>o 2:26 of this video - https://www.youtube.com/watch?v=FVSvXVZiRio&amp;t=8s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*This could be used if this is being taught as new information or they have very little knowledge or recollection of the topic.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6511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Funny video</a:t>
            </a:r>
            <a:r>
              <a:rPr lang="en-GB" baseline="0" dirty="0"/>
              <a:t> on passwords - https://www.youtube.com/watch?v=aHaBH4LqGsI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00957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72225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07760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4896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1867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33946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VPN (Additional</a:t>
            </a:r>
            <a:r>
              <a:rPr lang="en-GB" baseline="0" dirty="0"/>
              <a:t> notes) </a:t>
            </a:r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VPN encrypts the traffic being sent between your computer and the destination.</a:t>
            </a:r>
          </a:p>
          <a:p>
            <a:pPr>
              <a:lnSpc>
                <a:spcPct val="150000"/>
              </a:lnSpc>
            </a:pPr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packet sniffer would only see encrypted data being sent to your VPN service provider.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0277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and Drop your Image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and Drop your Image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DT23:</a:t>
            </a:r>
          </a:p>
          <a:p>
            <a:r>
              <a:rPr lang="en-US" noProof="1"/>
              <a:t>Network threats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9" r="110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Packet sniffers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3712" y="27393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the term ‘Packet sniffers’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33709" y="2449604"/>
            <a:ext cx="5472113" cy="216827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100421"/>
              </p:ext>
            </p:extLst>
          </p:nvPr>
        </p:nvGraphicFramePr>
        <p:xfrm>
          <a:off x="6333709" y="998826"/>
          <a:ext cx="5472114" cy="11951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Packet</a:t>
                      </a:r>
                      <a:r>
                        <a:rPr lang="en-GB" baseline="0" dirty="0">
                          <a:latin typeface="+mj-lt"/>
                        </a:rPr>
                        <a:t> analysers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Intercept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Sensitive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Stolen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Name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one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type of network that is vulnerable to this sort of attack. (1 mark)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AutoNum type="arabicPeriod"/>
            </a:pPr>
            <a:endParaRPr lang="en-GB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Suggest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ways to avoid or minimise the risk of being a victim of this source of data interception known as packet sniffing. (2 marks)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744" y="694131"/>
            <a:ext cx="2478314" cy="35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79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Packet sniffers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3712" y="27393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the term ‘Packet sniffers’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33709" y="2449604"/>
            <a:ext cx="5472113" cy="21682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This involves the use of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packet analysers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(packet sniffers)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These are used to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intercept data packets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on a network which are then analysed.</a:t>
            </a:r>
          </a:p>
          <a:p>
            <a:pPr>
              <a:lnSpc>
                <a:spcPct val="150000"/>
              </a:lnSpc>
            </a:pPr>
            <a:r>
              <a:rPr lang="en-GB" b="1" dirty="0">
                <a:solidFill>
                  <a:schemeClr val="tx1"/>
                </a:solidFill>
                <a:latin typeface="+mj-lt"/>
              </a:rPr>
              <a:t>Sensitive data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such as login names, passwords and credit card numbers can be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stolen.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100421"/>
              </p:ext>
            </p:extLst>
          </p:nvPr>
        </p:nvGraphicFramePr>
        <p:xfrm>
          <a:off x="6333709" y="998826"/>
          <a:ext cx="5472114" cy="11951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Packet</a:t>
                      </a:r>
                      <a:r>
                        <a:rPr lang="en-GB" baseline="0" dirty="0">
                          <a:latin typeface="+mj-lt"/>
                        </a:rPr>
                        <a:t> analysers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Intercept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Sensitive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Stolen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Name one type of network that is vulnerable to this sort of attack. (1 mark)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Using public networks.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Suggest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ways to avoid or minimise the risk of being a victim of this source of data interception known as packet sniffing. </a:t>
            </a:r>
            <a:r>
              <a:rPr lang="en-GB" sz="1400">
                <a:solidFill>
                  <a:schemeClr val="tx1"/>
                </a:solidFill>
                <a:latin typeface="+mj-lt"/>
              </a:rPr>
              <a:t>(2 marks)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Any from: Don’t use public networks, use encrypted sources, use a VPN. (Virtual Private Network)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744" y="694131"/>
            <a:ext cx="2478314" cy="35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18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u="sng" dirty="0"/>
              <a:t>How can these vulnerabilities be identified/prevented?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  <a:tileRect/>
          </a:gradFill>
        </p:spPr>
        <p:txBody>
          <a:bodyPr/>
          <a:lstStyle/>
          <a:p>
            <a:fld id="{058DB212-BFA2-403F-85EF-DFD3FF6D973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080625"/>
            <a:ext cx="3209925" cy="18055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699" y="1060424"/>
            <a:ext cx="3199801" cy="17998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599" y="1002937"/>
            <a:ext cx="2786063" cy="18573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000" y="3114675"/>
            <a:ext cx="3209925" cy="25545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Penetration Testing: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This used to test a computer system or a network to find vulnerabilities. Ethical hackers are employed to assess security and test users own awareness of security.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53661" y="3114674"/>
            <a:ext cx="3685875" cy="25545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Network Forensics: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This monitors, records and analyses network events such as: who has logged on, when, how many unsuccessful login attempts, user activity and what has been deleted/modified.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610599" y="3114673"/>
            <a:ext cx="3209925" cy="28623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User Measures: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Strong passwords</a:t>
            </a:r>
          </a:p>
          <a:p>
            <a:r>
              <a:rPr lang="en-GB" sz="2000" dirty="0">
                <a:latin typeface="+mj-lt"/>
              </a:rPr>
              <a:t>User access levels (e.g. admin, staff, student permissions)</a:t>
            </a:r>
          </a:p>
          <a:p>
            <a:r>
              <a:rPr lang="en-GB" sz="2000" dirty="0">
                <a:latin typeface="+mj-lt"/>
              </a:rPr>
              <a:t>Network policies (e.g. the school has an Acceptable Use Policy) </a:t>
            </a:r>
          </a:p>
        </p:txBody>
      </p:sp>
    </p:spTree>
    <p:extLst>
      <p:ext uri="{BB962C8B-B14F-4D97-AF65-F5344CB8AC3E}">
        <p14:creationId xmlns:p14="http://schemas.microsoft.com/office/powerpoint/2010/main" val="384535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80192" y="1775960"/>
            <a:ext cx="6515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latin typeface="+mj-lt"/>
              </a:rPr>
              <a:t>You have ten attempts to guess my password</a:t>
            </a:r>
          </a:p>
        </p:txBody>
      </p:sp>
    </p:spTree>
    <p:extLst>
      <p:ext uri="{BB962C8B-B14F-4D97-AF65-F5344CB8AC3E}">
        <p14:creationId xmlns:p14="http://schemas.microsoft.com/office/powerpoint/2010/main" val="155837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Brute force attack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3712" y="27393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‘Brute force attack’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33709" y="2449604"/>
            <a:ext cx="5472113" cy="216827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802893"/>
              </p:ext>
            </p:extLst>
          </p:nvPr>
        </p:nvGraphicFramePr>
        <p:xfrm>
          <a:off x="6333709" y="998826"/>
          <a:ext cx="5472114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Automated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Attack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Hackers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Trial</a:t>
                      </a:r>
                      <a:r>
                        <a:rPr lang="en-GB" baseline="0" dirty="0">
                          <a:latin typeface="+mj-lt"/>
                        </a:rPr>
                        <a:t> and error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Specialist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Password</a:t>
                      </a:r>
                      <a:r>
                        <a:rPr lang="en-GB" baseline="0" dirty="0">
                          <a:latin typeface="+mj-lt"/>
                        </a:rPr>
                        <a:t> combinations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why ‘brute force attack’ might fail. (1 mark)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</p:txBody>
      </p:sp>
      <p:pic>
        <p:nvPicPr>
          <p:cNvPr id="1026" name="Picture 2" descr="Brute Force Icons - Download Free Vector Icons | Noun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785677"/>
            <a:ext cx="3327854" cy="332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what constitutes a ‘strong password’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4014927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Brute force attack</a:t>
            </a:r>
          </a:p>
        </p:txBody>
      </p:sp>
      <p:sp>
        <p:nvSpPr>
          <p:cNvPr id="5" name="Rectangle 4"/>
          <p:cNvSpPr/>
          <p:nvPr/>
        </p:nvSpPr>
        <p:spPr>
          <a:xfrm>
            <a:off x="6344146" y="300630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‘Brute force attack’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44143" y="2476297"/>
            <a:ext cx="5472113" cy="21682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This method of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attack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requires very little ‘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specialist knowledge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’.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Hackers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will use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automated software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to try millions of different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password combinations.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Therefore this can be referred to as a ‘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trial and error method’.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958728"/>
              </p:ext>
            </p:extLst>
          </p:nvPr>
        </p:nvGraphicFramePr>
        <p:xfrm>
          <a:off x="6344143" y="1025519"/>
          <a:ext cx="5472114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Automated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Attack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Hackers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Trial</a:t>
                      </a:r>
                      <a:r>
                        <a:rPr lang="en-GB" baseline="0" dirty="0">
                          <a:latin typeface="+mj-lt"/>
                        </a:rPr>
                        <a:t> and error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Specialist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Password</a:t>
                      </a:r>
                      <a:r>
                        <a:rPr lang="en-GB" baseline="0" dirty="0">
                          <a:latin typeface="+mj-lt"/>
                        </a:rPr>
                        <a:t> combinations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why ‘brute force attack’ might fail. (1 mark)</a:t>
            </a:r>
          </a:p>
        </p:txBody>
      </p:sp>
      <p:sp>
        <p:nvSpPr>
          <p:cNvPr id="9" name="Rectangle 8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The user has a strong password that meets all the requirements.</a:t>
            </a:r>
          </a:p>
        </p:txBody>
      </p:sp>
      <p:pic>
        <p:nvPicPr>
          <p:cNvPr id="11" name="Picture 2" descr="Brute Force Icons - Download Free Vector Icons | Noun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785677"/>
            <a:ext cx="3327854" cy="332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what constitutes a ‘strong password’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A strong password would consist of a mixture of capitals, lowercase letters, numbers, symbols and be a reasonable length. </a:t>
            </a:r>
          </a:p>
        </p:txBody>
      </p:sp>
    </p:spTree>
    <p:extLst>
      <p:ext uri="{BB962C8B-B14F-4D97-AF65-F5344CB8AC3E}">
        <p14:creationId xmlns:p14="http://schemas.microsoft.com/office/powerpoint/2010/main" val="3350915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Many attacks on networks use methods that bypass the users and target the network operating system and security..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Identify the purpose of the following attacks, understand how they work and actions that can be taken to prevent them.</a:t>
            </a:r>
          </a:p>
          <a:p>
            <a:pPr lvl="1"/>
            <a:r>
              <a:rPr lang="en-GB" dirty="0"/>
              <a:t>Brute-force attack</a:t>
            </a:r>
          </a:p>
          <a:p>
            <a:pPr lvl="1"/>
            <a:r>
              <a:rPr lang="en-GB" dirty="0"/>
              <a:t>DDOS (Distributed Denial of Service attack)</a:t>
            </a:r>
          </a:p>
          <a:p>
            <a:pPr lvl="1"/>
            <a:r>
              <a:rPr lang="en-GB" dirty="0"/>
              <a:t>Data interception and theft (Packet sniffing)</a:t>
            </a:r>
          </a:p>
          <a:p>
            <a:endParaRPr lang="en-GB" dirty="0"/>
          </a:p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565374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" r="8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10802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Understanding DDOS attacks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Let’s use a pizza order as an example…</a:t>
            </a:r>
          </a:p>
        </p:txBody>
      </p:sp>
      <p:pic>
        <p:nvPicPr>
          <p:cNvPr id="2050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99" y="1704338"/>
            <a:ext cx="1694089" cy="142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1885" y="3333871"/>
            <a:ext cx="24674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j-lt"/>
              </a:rPr>
              <a:t>Imagine a person phoned up an ordered a Pizza.</a:t>
            </a:r>
          </a:p>
        </p:txBody>
      </p:sp>
      <p:sp>
        <p:nvSpPr>
          <p:cNvPr id="8" name="Rectangle 7"/>
          <p:cNvSpPr/>
          <p:nvPr/>
        </p:nvSpPr>
        <p:spPr>
          <a:xfrm>
            <a:off x="391885" y="4463699"/>
            <a:ext cx="24674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j-lt"/>
              </a:rPr>
              <a:t>Imagine that person asked 30 of his friends to order the same pizza from the same place. </a:t>
            </a:r>
          </a:p>
        </p:txBody>
      </p:sp>
      <p:pic>
        <p:nvPicPr>
          <p:cNvPr id="9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685" y="1704337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685" y="2213352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6256" y="1691893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8447" y="4058314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254" y="1588692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685" y="2466337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74" y="2713876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6301" y="2832987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885" y="2923537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285" y="3075937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685" y="3343982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212" y="2585028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4" y="4109945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97" y="3027168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5" y="4142737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3851816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396" y="4106356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9226" y="3127925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900" y="2942185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946" y="1603752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086" y="2213352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255" y="1704337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Pizza in a Box clipart. Free download transparent .PNG | Creazil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1055" y="2039372"/>
            <a:ext cx="965201" cy="81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5048245" y="5121048"/>
            <a:ext cx="67632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j-lt"/>
              </a:rPr>
              <a:t>If 30 orders were made in and around the same time then the Pizza place would become overwhelmed with orders.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48244" y="5895492"/>
            <a:ext cx="67632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+mj-lt"/>
              </a:rPr>
              <a:t>The Pizza’s are like </a:t>
            </a:r>
            <a:r>
              <a:rPr lang="en-GB" b="1" u="sng" dirty="0">
                <a:solidFill>
                  <a:srgbClr val="FF0000"/>
                </a:solidFill>
                <a:latin typeface="+mj-lt"/>
              </a:rPr>
              <a:t>requests</a:t>
            </a:r>
            <a:r>
              <a:rPr lang="en-GB" dirty="0">
                <a:solidFill>
                  <a:srgbClr val="FF0000"/>
                </a:solidFill>
                <a:latin typeface="+mj-lt"/>
              </a:rPr>
              <a:t>, the kitchen is like the </a:t>
            </a:r>
            <a:r>
              <a:rPr lang="en-GB" b="1" u="sng" dirty="0">
                <a:solidFill>
                  <a:srgbClr val="FF0000"/>
                </a:solidFill>
                <a:latin typeface="+mj-lt"/>
              </a:rPr>
              <a:t>server</a:t>
            </a:r>
            <a:r>
              <a:rPr lang="en-GB" dirty="0">
                <a:solidFill>
                  <a:srgbClr val="FF0000"/>
                </a:solidFill>
                <a:latin typeface="+mj-lt"/>
              </a:rPr>
              <a:t>. The server becomes overwhelmed with requests.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91886" y="5799325"/>
            <a:ext cx="21190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+mj-lt"/>
              </a:rPr>
              <a:t>Every person making a phone call is acting like a </a:t>
            </a:r>
            <a:r>
              <a:rPr lang="en-GB" b="1" u="sng" dirty="0">
                <a:solidFill>
                  <a:srgbClr val="FF0000"/>
                </a:solidFill>
                <a:latin typeface="+mj-lt"/>
              </a:rPr>
              <a:t>bot.</a:t>
            </a:r>
          </a:p>
        </p:txBody>
      </p:sp>
    </p:spTree>
    <p:extLst>
      <p:ext uri="{BB962C8B-B14F-4D97-AF65-F5344CB8AC3E}">
        <p14:creationId xmlns:p14="http://schemas.microsoft.com/office/powerpoint/2010/main" val="228909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DDOS Attacks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3712" y="27393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‘Distributed Denial of Service Attack’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33709" y="2449604"/>
            <a:ext cx="5472113" cy="216827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383896"/>
              </p:ext>
            </p:extLst>
          </p:nvPr>
        </p:nvGraphicFramePr>
        <p:xfrm>
          <a:off x="6333709" y="998826"/>
          <a:ext cx="5472114" cy="11951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Overload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Servers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Malicious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Stealing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State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reasons why hackers might perform a DDOS attack. (2 marks)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………………………………………………………..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………………………………………………………..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Suggest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ways to avoid or minimise the risk of DDOS attacks in the future. (2 marks)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752" r="28604"/>
          <a:stretch/>
        </p:blipFill>
        <p:spPr>
          <a:xfrm>
            <a:off x="1232541" y="673122"/>
            <a:ext cx="2887852" cy="346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07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DDOS Attacks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3712" y="27393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‘Distributed Denial of Service Attack’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33709" y="2449604"/>
            <a:ext cx="5472113" cy="21682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This method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overloads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the network by using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bots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to send useless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requests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to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servers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to a point in which is becomes flooded and unresponsive. These bots can be designed to perform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malicious 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tasks such as </a:t>
            </a:r>
            <a:r>
              <a:rPr lang="en-GB" b="1" dirty="0">
                <a:solidFill>
                  <a:schemeClr val="tx1"/>
                </a:solidFill>
                <a:latin typeface="+mj-lt"/>
              </a:rPr>
              <a:t>stealing</a:t>
            </a:r>
            <a:r>
              <a:rPr lang="en-GB" dirty="0">
                <a:solidFill>
                  <a:schemeClr val="tx1"/>
                </a:solidFill>
                <a:latin typeface="+mj-lt"/>
              </a:rPr>
              <a:t> data.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383896"/>
              </p:ext>
            </p:extLst>
          </p:nvPr>
        </p:nvGraphicFramePr>
        <p:xfrm>
          <a:off x="6333709" y="998826"/>
          <a:ext cx="5472114" cy="11951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Overload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Servers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Malicious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Stealing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State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reasons why hackers might perform a DDOS attack. (2 marks)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Extort money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Ethical reasons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Suggest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ways to avoid or minimise the risk of DDOS attacks in the future. (2 marks)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tx1"/>
                </a:solidFill>
                <a:latin typeface="+mj-lt"/>
              </a:rPr>
              <a:t>Any from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: a denial of service response plan, VPN’s, Firewalls, Anti-spam, Staff training (identifying the symptoms), Outsourcing to cloud-based services, Penetration testing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752" r="28604"/>
          <a:stretch/>
        </p:blipFill>
        <p:spPr>
          <a:xfrm>
            <a:off x="1232541" y="673122"/>
            <a:ext cx="2887852" cy="346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95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20348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Understanding packet sniffing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What’s happening here???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972" y="1519465"/>
            <a:ext cx="3204028" cy="453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12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1096</Words>
  <Application>Microsoft Office PowerPoint</Application>
  <PresentationFormat>Widescreen</PresentationFormat>
  <Paragraphs>149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can these vulnerabilities be identified/prevented?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2021-07-04T09:33:10Z</dcterms:modified>
</cp:coreProperties>
</file>